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24"/>
  </p:notesMasterIdLst>
  <p:sldIdLst>
    <p:sldId id="256" r:id="rId5"/>
    <p:sldId id="257" r:id="rId6"/>
    <p:sldId id="312" r:id="rId7"/>
    <p:sldId id="323" r:id="rId8"/>
    <p:sldId id="259" r:id="rId9"/>
    <p:sldId id="258" r:id="rId10"/>
    <p:sldId id="260" r:id="rId11"/>
    <p:sldId id="310" r:id="rId12"/>
    <p:sldId id="318" r:id="rId13"/>
    <p:sldId id="306" r:id="rId14"/>
    <p:sldId id="304" r:id="rId15"/>
    <p:sldId id="317" r:id="rId16"/>
    <p:sldId id="305" r:id="rId17"/>
    <p:sldId id="307" r:id="rId18"/>
    <p:sldId id="314" r:id="rId19"/>
    <p:sldId id="313" r:id="rId20"/>
    <p:sldId id="315" r:id="rId21"/>
    <p:sldId id="316" r:id="rId22"/>
    <p:sldId id="300" r:id="rId23"/>
  </p:sldIdLst>
  <p:sldSz cx="9144000" cy="5143500" type="screen16x9"/>
  <p:notesSz cx="7559675" cy="10691813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jHgoFjsGAY9FfYnW9wqPjMtYx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95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data-warehousing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6dae6bb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6dae6bbd7_0_72:notes"/>
          <p:cNvSpPr txBox="1">
            <a:spLocks noGrp="1"/>
          </p:cNvSpPr>
          <p:nvPr>
            <p:ph type="body" idx="1"/>
          </p:nvPr>
        </p:nvSpPr>
        <p:spPr>
          <a:xfrm>
            <a:off x="755968" y="5078579"/>
            <a:ext cx="6047700" cy="48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/>
              <a:t>Additional resource : </a:t>
            </a:r>
            <a:r>
              <a:rPr lang="en-I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https://www.guru99.com/data-warehousing.html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3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5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dae6bbd7_0_9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136dae6bbd7_0_9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136dae6bbd7_0_9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6dae6bbd7_0_9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136dae6bbd7_0_9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136dae6bbd7_0_9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136dae6bbd7_0_9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g136dae6bbd7_0_9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6dae6bbd7_0_102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9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g136dae6bbd7_0_10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136dae6bbd7_0_10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136dae6bbd7_0_10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136dae6bbd7_0_10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6dae6bbd7_0_108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9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g136dae6bbd7_0_10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136dae6bbd7_0_10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136dae6bbd7_0_10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g136dae6bbd7_0_10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136dae6bbd7_0_10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29720" y="209520"/>
            <a:ext cx="812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/>
          <p:nvPr/>
        </p:nvSpPr>
        <p:spPr>
          <a:xfrm>
            <a:off x="0" y="0"/>
            <a:ext cx="9142200" cy="4651920"/>
          </a:xfrm>
          <a:prstGeom prst="rect">
            <a:avLst/>
          </a:prstGeom>
          <a:solidFill>
            <a:schemeClr val="lt1"/>
          </a:solidFill>
          <a:ln w="126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3840" y="572040"/>
            <a:ext cx="205560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29720" y="209520"/>
            <a:ext cx="812160" cy="2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8560" y="546120"/>
            <a:ext cx="3258000" cy="40323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/>
          <p:nvPr/>
        </p:nvSpPr>
        <p:spPr>
          <a:xfrm>
            <a:off x="971640" y="1260720"/>
            <a:ext cx="255096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8560" y="546120"/>
            <a:ext cx="3258000" cy="403236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1"/>
          <p:cNvSpPr/>
          <p:nvPr/>
        </p:nvSpPr>
        <p:spPr>
          <a:xfrm>
            <a:off x="971640" y="1260720"/>
            <a:ext cx="255096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29720" y="209520"/>
            <a:ext cx="812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>
            <a:off x="-360" y="0"/>
            <a:ext cx="9142200" cy="514188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11840" y="303480"/>
            <a:ext cx="90792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29360" y="210240"/>
            <a:ext cx="81180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6dae6bbd7_0_80"/>
          <p:cNvSpPr/>
          <p:nvPr/>
        </p:nvSpPr>
        <p:spPr>
          <a:xfrm>
            <a:off x="7929733" y="209483"/>
            <a:ext cx="8139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g136dae6bbd7_0_80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9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g136dae6bbd7_0_80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g136dae6bbd7_0_8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4" name="Google Shape;234;g136dae6bbd7_0_8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5" name="Google Shape;235;g136dae6bbd7_0_8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colab.research.google.com/drive/125D3iLJupJEaBuMt6VskpjY5cgv23buH#scrollTo=dKocbnMOEx_u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/>
          <p:nvPr/>
        </p:nvSpPr>
        <p:spPr>
          <a:xfrm>
            <a:off x="605126" y="1793081"/>
            <a:ext cx="6893640" cy="28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Proxima Nova"/>
                <a:sym typeface="Proxima Nova"/>
              </a:rPr>
              <a:t>Lecture 0: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4000" dirty="0">
              <a:latin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Proxima Nova"/>
                <a:sym typeface="Proxima Nova"/>
              </a:rPr>
              <a:t>Statistics &amp; EDA- INT351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4000" dirty="0">
              <a:latin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latin typeface="Proxima Nova"/>
            </a:endParaRPr>
          </a:p>
        </p:txBody>
      </p:sp>
      <p:pic>
        <p:nvPicPr>
          <p:cNvPr id="269" name="Google Shape;2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20" y="0"/>
            <a:ext cx="1354680" cy="157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"/>
          <p:cNvSpPr/>
          <p:nvPr/>
        </p:nvSpPr>
        <p:spPr>
          <a:xfrm>
            <a:off x="1157040" y="716040"/>
            <a:ext cx="1653840" cy="130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IN" sz="1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"/>
          <p:cNvSpPr/>
          <p:nvPr/>
        </p:nvSpPr>
        <p:spPr>
          <a:xfrm>
            <a:off x="6616800" y="4012560"/>
            <a:ext cx="205560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0;p15">
            <a:extLst>
              <a:ext uri="{FF2B5EF4-FFF2-40B4-BE49-F238E27FC236}">
                <a16:creationId xmlns:a16="http://schemas.microsoft.com/office/drawing/2014/main" id="{2C1497EC-9B83-12F3-737C-2FF3D8DD79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6770" y="0"/>
            <a:ext cx="2005550" cy="79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2EBCA-1032-9C7A-7683-24D35832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" y="457199"/>
            <a:ext cx="8572501" cy="4614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0D7E1-07B2-6B08-1B91-0CE56FEB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64" y="-7144"/>
            <a:ext cx="1542422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31A79-DCB3-936A-9E8F-E9BA1F00D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5" y="677898"/>
            <a:ext cx="7919390" cy="4316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E8034-8D25-1416-4FDD-6F304EDA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76" y="0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1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8A186-15E3-4F2D-B062-B441ED46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" y="0"/>
            <a:ext cx="9076765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88EAE4-CEC7-37BD-0D5F-5884B9D2895D}"/>
              </a:ext>
            </a:extLst>
          </p:cNvPr>
          <p:cNvSpPr/>
          <p:nvPr/>
        </p:nvSpPr>
        <p:spPr>
          <a:xfrm>
            <a:off x="6807994" y="200025"/>
            <a:ext cx="2100262" cy="7500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2AD65-4C93-4F47-E928-01A008F3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60" y="0"/>
            <a:ext cx="1542422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B18F9-1C31-FF0D-B70D-DCFFB140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53" y="895116"/>
            <a:ext cx="6220693" cy="33532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87ABF9-ABF9-C484-09BC-C985F304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76" y="0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A49174-1439-7196-25FB-4BFD8560E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8" r="13985"/>
          <a:stretch/>
        </p:blipFill>
        <p:spPr>
          <a:xfrm>
            <a:off x="592932" y="782004"/>
            <a:ext cx="7908131" cy="3779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A02961-C899-07EE-E323-18922505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63" y="0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554FA9-51C5-46F2-22EC-D56F518BE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" t="7812" r="1340" b="4687"/>
          <a:stretch/>
        </p:blipFill>
        <p:spPr>
          <a:xfrm>
            <a:off x="121444" y="664370"/>
            <a:ext cx="6836569" cy="135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BB55D-85A1-D7D4-08E5-010B740A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" t="3991" r="1172" b="3237"/>
          <a:stretch/>
        </p:blipFill>
        <p:spPr>
          <a:xfrm>
            <a:off x="121444" y="2178844"/>
            <a:ext cx="8915400" cy="2657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01F44B-4B16-BEFB-6D05-812565D2C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65" y="30332"/>
            <a:ext cx="1542422" cy="5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1C0B2-A813-9B35-DC79-43C18CA6A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" t="2197" r="677" b="2197"/>
          <a:stretch/>
        </p:blipFill>
        <p:spPr>
          <a:xfrm>
            <a:off x="264319" y="1328738"/>
            <a:ext cx="8643937" cy="2486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3C66D3-F875-9EF3-9242-CF909B91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52" y="28575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C6006-1C6B-505C-66BF-AEC3E6CB4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2105" b="2105"/>
          <a:stretch/>
        </p:blipFill>
        <p:spPr>
          <a:xfrm>
            <a:off x="100012" y="900113"/>
            <a:ext cx="9043987" cy="3900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A16C78-CD32-5EB2-6A89-51290965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25880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CC9AA-15DC-8454-2D3B-5032E1D48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r="625"/>
          <a:stretch/>
        </p:blipFill>
        <p:spPr>
          <a:xfrm>
            <a:off x="67865" y="1514779"/>
            <a:ext cx="9008270" cy="19567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D8819-DDB5-C901-72AA-4CF25859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0" y="0"/>
            <a:ext cx="154242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6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"/>
          <p:cNvSpPr/>
          <p:nvPr/>
        </p:nvSpPr>
        <p:spPr>
          <a:xfrm>
            <a:off x="555120" y="2115000"/>
            <a:ext cx="6893640" cy="117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20" y="0"/>
            <a:ext cx="1354680" cy="157572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8"/>
          <p:cNvSpPr/>
          <p:nvPr/>
        </p:nvSpPr>
        <p:spPr>
          <a:xfrm>
            <a:off x="1157040" y="716040"/>
            <a:ext cx="1653840" cy="130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IN" sz="1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8"/>
          <p:cNvSpPr/>
          <p:nvPr/>
        </p:nvSpPr>
        <p:spPr>
          <a:xfrm>
            <a:off x="6616800" y="4012560"/>
            <a:ext cx="205560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t="7700" b="7700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"/>
          <p:cNvSpPr/>
          <p:nvPr/>
        </p:nvSpPr>
        <p:spPr>
          <a:xfrm>
            <a:off x="6467400" y="4767120"/>
            <a:ext cx="205560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17" y="0"/>
            <a:ext cx="3258000" cy="40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/>
          <p:nvPr/>
        </p:nvSpPr>
        <p:spPr>
          <a:xfrm>
            <a:off x="764467" y="210255"/>
            <a:ext cx="2999100" cy="176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Module Name: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1. STATISTICS &amp; EDA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Shivangini Gupta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360" y="210240"/>
            <a:ext cx="811800" cy="2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034F12-6BA6-D4B9-D003-C5265FAA5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399" y="0"/>
            <a:ext cx="2426418" cy="9876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1A8-79D0-1B6E-1722-7C40CAB4039C}"/>
              </a:ext>
            </a:extLst>
          </p:cNvPr>
          <p:cNvSpPr txBox="1"/>
          <p:nvPr/>
        </p:nvSpPr>
        <p:spPr>
          <a:xfrm>
            <a:off x="128589" y="1615500"/>
            <a:ext cx="89654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CO1 :: Understand the basic concepts of exploratory data analysis.</a:t>
            </a:r>
          </a:p>
          <a:p>
            <a:endParaRPr lang="en-US" sz="1600" dirty="0"/>
          </a:p>
          <a:p>
            <a:r>
              <a:rPr lang="en-US" sz="1600" dirty="0"/>
              <a:t>CO2 :: Apply the univariate techniques on the data to analyze it.</a:t>
            </a:r>
          </a:p>
          <a:p>
            <a:endParaRPr lang="en-US" sz="1600" dirty="0"/>
          </a:p>
          <a:p>
            <a:r>
              <a:rPr lang="en-US" sz="1600" dirty="0"/>
              <a:t>CO3 :: Apply the concepts of probability and distribution to depicts the expected outcomes of  possible values for a given data.</a:t>
            </a:r>
          </a:p>
          <a:p>
            <a:endParaRPr lang="en-US" sz="1600" dirty="0"/>
          </a:p>
          <a:p>
            <a:r>
              <a:rPr lang="en-US" sz="1600" dirty="0"/>
              <a:t>CO4 :: analyze the large number of samples from a given population and establish a stronger </a:t>
            </a:r>
          </a:p>
          <a:p>
            <a:r>
              <a:rPr lang="en-US" sz="1600" dirty="0"/>
              <a:t>            grasp on the understanding of a population.</a:t>
            </a:r>
          </a:p>
          <a:p>
            <a:endParaRPr lang="en-US" sz="1600" dirty="0"/>
          </a:p>
          <a:p>
            <a:r>
              <a:rPr lang="en-US" sz="1600" dirty="0"/>
              <a:t>CO5 :: understand and apply the hypothesis testing on a given data 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C3543-E896-0AF9-B3BD-D227481986C6}"/>
              </a:ext>
            </a:extLst>
          </p:cNvPr>
          <p:cNvSpPr txBox="1"/>
          <p:nvPr/>
        </p:nvSpPr>
        <p:spPr>
          <a:xfrm>
            <a:off x="385763" y="300038"/>
            <a:ext cx="715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Outcome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129F6-D248-96F8-17E4-A4E9C636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44" y="0"/>
            <a:ext cx="2035969" cy="7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5F3FA-03AA-A35E-4F9F-8DA80FB1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992981"/>
            <a:ext cx="8393905" cy="3893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8C2F8-435A-8930-648C-0DBAF61E4033}"/>
              </a:ext>
            </a:extLst>
          </p:cNvPr>
          <p:cNvSpPr txBox="1"/>
          <p:nvPr/>
        </p:nvSpPr>
        <p:spPr>
          <a:xfrm>
            <a:off x="378619" y="257175"/>
            <a:ext cx="7365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&amp; EDA – INT351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0FD53-F88E-433F-EA09-2B73BE4E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-7144"/>
            <a:ext cx="1350169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1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6467400" y="4767120"/>
            <a:ext cx="205560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"/>
          <p:cNvSpPr/>
          <p:nvPr/>
        </p:nvSpPr>
        <p:spPr>
          <a:xfrm>
            <a:off x="638280" y="654840"/>
            <a:ext cx="443052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Course Content: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Science Certification Program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"/>
          <p:cNvSpPr txBox="1"/>
          <p:nvPr/>
        </p:nvSpPr>
        <p:spPr>
          <a:xfrm>
            <a:off x="770825" y="1513625"/>
            <a:ext cx="5157600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EDA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Univariate Analysis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Inferential Statistics - I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Inferential Statistics - II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Hypothesis Testing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2800" dirty="0">
                <a:solidFill>
                  <a:schemeClr val="lt1"/>
                </a:solidFill>
              </a:rPr>
              <a:t>Hypothesis Formulation</a:t>
            </a:r>
            <a:endParaRPr sz="2800" dirty="0">
              <a:solidFill>
                <a:schemeClr val="lt1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2C3D-8509-680E-1552-A25BADB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89" y="0"/>
            <a:ext cx="1542422" cy="6706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"/>
          <p:cNvSpPr/>
          <p:nvPr/>
        </p:nvSpPr>
        <p:spPr>
          <a:xfrm>
            <a:off x="638280" y="4767120"/>
            <a:ext cx="205560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3056040" y="4775400"/>
            <a:ext cx="3073320" cy="2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Footer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3213720" y="3501720"/>
            <a:ext cx="5353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4200" marR="0" lvl="0" indent="-21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200" marR="0" lvl="0" indent="-21240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200" marR="0" lvl="0" indent="-21240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7086600" y="4767120"/>
            <a:ext cx="2055600" cy="2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>
            <a:off x="0" y="1620"/>
            <a:ext cx="9142200" cy="514188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Python- Print a list of square of numbers from 1 to 100.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       </a:t>
            </a:r>
            <a:r>
              <a:rPr lang="en-IN" dirty="0">
                <a:hlinkClick r:id="rId5"/>
              </a:rPr>
              <a:t>notebook </a:t>
            </a:r>
            <a:endParaRPr lang="en-IN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  </a:t>
            </a:r>
            <a:endParaRPr dirty="0"/>
          </a:p>
        </p:txBody>
      </p:sp>
      <p:sp>
        <p:nvSpPr>
          <p:cNvPr id="293" name="Google Shape;293;p3"/>
          <p:cNvSpPr/>
          <p:nvPr/>
        </p:nvSpPr>
        <p:spPr>
          <a:xfrm>
            <a:off x="642240" y="622440"/>
            <a:ext cx="5491440" cy="13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"/>
          <p:cNvSpPr/>
          <p:nvPr/>
        </p:nvSpPr>
        <p:spPr>
          <a:xfrm>
            <a:off x="6512040" y="4767120"/>
            <a:ext cx="2055600" cy="2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3960" y="207000"/>
            <a:ext cx="81180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"/>
          <p:cNvSpPr/>
          <p:nvPr/>
        </p:nvSpPr>
        <p:spPr>
          <a:xfrm>
            <a:off x="638280" y="422280"/>
            <a:ext cx="7412726" cy="4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09076-A199-18F3-C5A7-BD8E27B00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276" y="0"/>
            <a:ext cx="1542422" cy="670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6dae6bbd7_0_72"/>
          <p:cNvSpPr txBox="1"/>
          <p:nvPr/>
        </p:nvSpPr>
        <p:spPr>
          <a:xfrm>
            <a:off x="110729" y="890899"/>
            <a:ext cx="8922542" cy="4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Introduction to EDA,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Public and private data,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Web Scraping,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Data Types,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Fixing the rows and columns,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Impute/remove missing values,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Handling outliers,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Standardizing values,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2400" dirty="0"/>
              <a:t>Fixing invalid values and filter data</a:t>
            </a:r>
            <a:endParaRPr sz="2400" dirty="0"/>
          </a:p>
        </p:txBody>
      </p:sp>
      <p:sp>
        <p:nvSpPr>
          <p:cNvPr id="310" name="Google Shape;310;g136dae6bbd7_0_7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g136dae6bbd7_0_7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g136dae6bbd7_0_72"/>
          <p:cNvSpPr txBox="1"/>
          <p:nvPr/>
        </p:nvSpPr>
        <p:spPr>
          <a:xfrm>
            <a:off x="260275" y="27214"/>
            <a:ext cx="5780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EDA</a:t>
            </a:r>
            <a:r>
              <a:rPr lang="en-IN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EC7E0-A69D-C45F-821D-C4AF9674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50" y="0"/>
            <a:ext cx="1542422" cy="636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A5B9D-B05F-CE3D-FAF1-67F400D50A62}"/>
              </a:ext>
            </a:extLst>
          </p:cNvPr>
          <p:cNvSpPr txBox="1"/>
          <p:nvPr/>
        </p:nvSpPr>
        <p:spPr>
          <a:xfrm flipH="1">
            <a:off x="370469" y="221456"/>
            <a:ext cx="7309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4A5ED-4857-4DE5-89A4-95474977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95" y="0"/>
            <a:ext cx="1542422" cy="63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5BF1-AE94-E18F-18DB-9B03B976AB54}"/>
              </a:ext>
            </a:extLst>
          </p:cNvPr>
          <p:cNvSpPr txBox="1"/>
          <p:nvPr/>
        </p:nvSpPr>
        <p:spPr>
          <a:xfrm>
            <a:off x="150019" y="1100138"/>
            <a:ext cx="87868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Introduction to univariate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Categorical unordered univariate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Categorical ordered univariate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Statistics on numerical features,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Numeric - numeric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Correlation vs causation,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Numerical - categorical analysis, categorical - categorical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Multivariate analysis,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Missing values,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Correlation and causation,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22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02F-6D70-1190-E5EB-802B63814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" t="16111" r="31033" b="20555"/>
          <a:stretch/>
        </p:blipFill>
        <p:spPr>
          <a:xfrm>
            <a:off x="785813" y="514350"/>
            <a:ext cx="7093744" cy="4271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6D08F5-602C-38EA-0CD2-5AD183C8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35" y="1"/>
            <a:ext cx="1542422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F4333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292</Words>
  <Application>Microsoft Office PowerPoint</Application>
  <PresentationFormat>On-screen Show (16:9)</PresentationFormat>
  <Paragraphs>73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Trebuchet MS</vt:lpstr>
      <vt:lpstr>Proxima Nova</vt:lpstr>
      <vt:lpstr>Times New Roman</vt:lpstr>
      <vt:lpstr>Calibri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SHIVANGINI GUPTA</cp:lastModifiedBy>
  <cp:revision>6</cp:revision>
  <dcterms:modified xsi:type="dcterms:W3CDTF">2023-07-27T05:51:17Z</dcterms:modified>
</cp:coreProperties>
</file>